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73" r:id="rId6"/>
    <p:sldId id="272" r:id="rId7"/>
    <p:sldId id="278" r:id="rId8"/>
    <p:sldId id="281" r:id="rId9"/>
    <p:sldId id="283" r:id="rId10"/>
    <p:sldId id="284" r:id="rId11"/>
    <p:sldId id="275" r:id="rId12"/>
    <p:sldId id="282" r:id="rId13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F4D"/>
    <a:srgbClr val="082154"/>
    <a:srgbClr val="D2BAB2"/>
    <a:srgbClr val="E8F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87631894628128E-2"/>
          <c:y val="0.16572293424592224"/>
          <c:w val="0.59777405685082807"/>
          <c:h val="0.8943876606303005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9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59456559621422E-2"/>
          <c:y val="2.5133415975223151E-2"/>
          <c:w val="0.70649494044040773"/>
          <c:h val="0.955076493558330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dPt>
            <c:idx val="0"/>
            <c:bubble3D val="0"/>
            <c:spPr>
              <a:solidFill>
                <a:srgbClr val="082154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bubble3D val="0"/>
            <c:spPr>
              <a:solidFill>
                <a:srgbClr val="9B7F4D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cat>
            <c:strRef>
              <c:f>Лист1!$A$2:$A$5</c:f>
              <c:strCache>
                <c:ptCount val="4"/>
                <c:pt idx="0">
                  <c:v>Россия </c:v>
                </c:pt>
                <c:pt idx="1">
                  <c:v>Литва</c:v>
                </c:pt>
                <c:pt idx="2">
                  <c:v>Беларусь</c:v>
                </c:pt>
                <c:pt idx="3">
                  <c:v>Молдова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9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47123930674375"/>
          <c:y val="0"/>
          <c:w val="0.66620566464837427"/>
          <c:h val="0.750625316322879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страны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8325</c:v>
                </c:pt>
                <c:pt idx="1">
                  <c:v>5336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Беларусь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9695</c:v>
                </c:pt>
                <c:pt idx="1">
                  <c:v>10677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Бельгия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2671</c:v>
                </c:pt>
                <c:pt idx="1">
                  <c:v>5617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Египет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1041</c:v>
                </c:pt>
                <c:pt idx="1">
                  <c:v>2271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Сербия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1928</c:v>
                </c:pt>
                <c:pt idx="1">
                  <c:v>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544448"/>
        <c:axId val="93545984"/>
        <c:axId val="0"/>
      </c:bar3DChart>
      <c:catAx>
        <c:axId val="9354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545984"/>
        <c:crosses val="autoZero"/>
        <c:auto val="1"/>
        <c:lblAlgn val="ctr"/>
        <c:lblOffset val="100"/>
        <c:noMultiLvlLbl val="0"/>
      </c:catAx>
      <c:valAx>
        <c:axId val="9354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354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253131596489282E-2"/>
          <c:y val="0.24849438025404619"/>
          <c:w val="0.30444099961115473"/>
          <c:h val="0.6798839480798436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страны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1218</c:v>
                </c:pt>
                <c:pt idx="1">
                  <c:v>947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Беларусь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184</c:v>
                </c:pt>
                <c:pt idx="1">
                  <c:v>228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Бельгия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88</c:v>
                </c:pt>
                <c:pt idx="1">
                  <c:v>251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Молдова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1426</c:v>
                </c:pt>
                <c:pt idx="1">
                  <c:v>1158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Польша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130</c:v>
                </c:pt>
                <c:pt idx="1">
                  <c:v>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811840"/>
        <c:axId val="93813376"/>
        <c:axId val="0"/>
      </c:bar3DChart>
      <c:catAx>
        <c:axId val="9381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813376"/>
        <c:crosses val="autoZero"/>
        <c:auto val="1"/>
        <c:lblAlgn val="ctr"/>
        <c:lblOffset val="100"/>
        <c:noMultiLvlLbl val="0"/>
      </c:catAx>
      <c:valAx>
        <c:axId val="93813376"/>
        <c:scaling>
          <c:orientation val="minMax"/>
          <c:max val="3000"/>
        </c:scaling>
        <c:delete val="1"/>
        <c:axPos val="l"/>
        <c:numFmt formatCode="General" sourceLinked="1"/>
        <c:majorTickMark val="out"/>
        <c:minorTickMark val="none"/>
        <c:tickLblPos val="none"/>
        <c:crossAx val="93811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E3155-3DF8-44DD-85BF-5A0F294C15E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AA489-F72D-42E0-8CD0-A42EC888D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2.xml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\\maxm\Common\~Отдел маркетинговой информации~\К. Кужель-Стасевич\Инвестпроекты\Брестские ковры\ковры\about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5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620688"/>
            <a:ext cx="8424101" cy="1015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ОАО «Ковры Бреста»</a:t>
            </a:r>
            <a:endParaRPr lang="ru-RU" sz="60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421" y="1772816"/>
            <a:ext cx="86068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Инвестиционное предложение: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     продажа предприятия как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                 имущественного комплекса –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                          действующего производства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                                      ковровых изделий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                                                  </a:t>
            </a:r>
            <a:endParaRPr lang="ru-RU" sz="2400" dirty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949280"/>
            <a:ext cx="409439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Palatino Linotype" pitchFamily="18" charset="0"/>
              </a:rPr>
              <a:t>ОАО «Ковры Бреста»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Республика Беларусь, 224020, г. Брест,  ул. Я.Купалы, 1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Тел.: +375 (0162) 46-15-44, 46-17-08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Palatino Linotype" pitchFamily="18" charset="0"/>
              </a:rPr>
              <a:t>E</a:t>
            </a:r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pl-PL" sz="1200" dirty="0" smtClean="0">
                <a:solidFill>
                  <a:schemeClr val="bg1"/>
                </a:solidFill>
                <a:latin typeface="Palatino Linotype" pitchFamily="18" charset="0"/>
              </a:rPr>
              <a:t>mail</a:t>
            </a:r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gendir@brestcarpets.by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6237312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www.brestcarpets.by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РЫНКИ СБЫТА: РОССИЯ</a:t>
            </a:r>
          </a:p>
        </p:txBody>
      </p:sp>
      <p:pic>
        <p:nvPicPr>
          <p:cNvPr id="7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053" y="980728"/>
            <a:ext cx="91704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 Российской Федерации ковров и ковровых покрытий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484784"/>
            <a:ext cx="9108504" cy="2592288"/>
            <a:chOff x="0" y="1916832"/>
            <a:chExt cx="9108504" cy="2592288"/>
          </a:xfrm>
        </p:grpSpPr>
        <p:graphicFrame>
          <p:nvGraphicFramePr>
            <p:cNvPr id="20" name="Диаграмма 19"/>
            <p:cNvGraphicFramePr/>
            <p:nvPr/>
          </p:nvGraphicFramePr>
          <p:xfrm>
            <a:off x="0" y="1916832"/>
            <a:ext cx="5760640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Прямоугольник 22"/>
            <p:cNvSpPr/>
            <p:nvPr/>
          </p:nvSpPr>
          <p:spPr>
            <a:xfrm>
              <a:off x="1907704" y="1988840"/>
              <a:ext cx="1584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23,7 млн. </a:t>
              </a:r>
              <a:r>
                <a:rPr lang="pl-PL" b="1" dirty="0" smtClean="0"/>
                <a:t>USD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91880" y="1916832"/>
              <a:ext cx="1584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25</a:t>
              </a:r>
              <a:r>
                <a:rPr lang="pl-PL" b="1" dirty="0" smtClean="0"/>
                <a:t>,</a:t>
              </a:r>
              <a:r>
                <a:rPr lang="ru-RU" b="1" dirty="0" smtClean="0"/>
                <a:t>7</a:t>
              </a:r>
              <a:r>
                <a:rPr lang="pl-PL" b="1" dirty="0" smtClean="0"/>
                <a:t> </a:t>
              </a:r>
              <a:r>
                <a:rPr lang="ru-RU" b="1" dirty="0" smtClean="0"/>
                <a:t>млн. </a:t>
              </a:r>
              <a:r>
                <a:rPr lang="pl-PL" b="1" dirty="0" smtClean="0"/>
                <a:t>USD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40152" y="202077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u="sng" dirty="0" smtClean="0">
                  <a:ln>
                    <a:solidFill>
                      <a:srgbClr val="9B7F4D"/>
                    </a:solidFill>
                  </a:ln>
                  <a:solidFill>
                    <a:srgbClr val="9B7F4D"/>
                  </a:solidFill>
                  <a:cs typeface="Times New Roman" pitchFamily="18" charset="0"/>
                </a:rPr>
                <a:t>Код ТН ВЭД 5702 42 900 0 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24128" y="2420888"/>
              <a:ext cx="331236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/>
                <a:t>«Покрытия и изделия ковровые тканые машинного способа производства </a:t>
              </a:r>
              <a:r>
                <a:rPr lang="ru-RU" sz="1600" b="1" dirty="0" err="1" smtClean="0"/>
                <a:t>двухполотные</a:t>
              </a:r>
              <a:r>
                <a:rPr lang="ru-RU" sz="1600" b="1" dirty="0" smtClean="0"/>
                <a:t> жаккардовые полушерстяные, из химических волокон и нитей»</a:t>
              </a:r>
              <a:endParaRPr lang="ru-RU" sz="1600" b="1" dirty="0"/>
            </a:p>
          </p:txBody>
        </p:sp>
        <p:sp>
          <p:nvSpPr>
            <p:cNvPr id="42" name="Половина рамки 41"/>
            <p:cNvSpPr/>
            <p:nvPr/>
          </p:nvSpPr>
          <p:spPr>
            <a:xfrm rot="18757853">
              <a:off x="5312097" y="2523346"/>
              <a:ext cx="1213244" cy="1173833"/>
            </a:xfrm>
            <a:prstGeom prst="halfFrame">
              <a:avLst>
                <a:gd name="adj1" fmla="val 9900"/>
                <a:gd name="adj2" fmla="val 91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36512" y="3776354"/>
            <a:ext cx="9073008" cy="2604974"/>
            <a:chOff x="-36512" y="4253026"/>
            <a:chExt cx="9073008" cy="2604974"/>
          </a:xfrm>
        </p:grpSpPr>
        <p:graphicFrame>
          <p:nvGraphicFramePr>
            <p:cNvPr id="26" name="Диаграмма 25"/>
            <p:cNvGraphicFramePr/>
            <p:nvPr/>
          </p:nvGraphicFramePr>
          <p:xfrm>
            <a:off x="3419872" y="4293096"/>
            <a:ext cx="5616624" cy="25649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Прямоугольник 26"/>
            <p:cNvSpPr/>
            <p:nvPr/>
          </p:nvSpPr>
          <p:spPr>
            <a:xfrm>
              <a:off x="5508104" y="4325034"/>
              <a:ext cx="151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2</a:t>
              </a:r>
              <a:r>
                <a:rPr lang="en-US" b="1" dirty="0" smtClean="0"/>
                <a:t>,</a:t>
              </a:r>
              <a:r>
                <a:rPr lang="ru-RU" b="1" dirty="0" smtClean="0"/>
                <a:t>8</a:t>
              </a:r>
              <a:r>
                <a:rPr lang="en-US" b="1" dirty="0" smtClean="0"/>
                <a:t> </a:t>
              </a:r>
              <a:r>
                <a:rPr lang="ru-RU" b="1" dirty="0" smtClean="0"/>
                <a:t>млн. </a:t>
              </a:r>
              <a:r>
                <a:rPr lang="en-US" b="1" dirty="0" smtClean="0"/>
                <a:t>USD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067944" y="4253026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3</a:t>
              </a:r>
              <a:r>
                <a:rPr lang="pl-PL" b="1" dirty="0" smtClean="0"/>
                <a:t> </a:t>
              </a:r>
              <a:r>
                <a:rPr lang="ru-RU" b="1" dirty="0" smtClean="0"/>
                <a:t>млн. </a:t>
              </a:r>
              <a:r>
                <a:rPr lang="en-US" b="1" dirty="0" smtClean="0"/>
                <a:t>USD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36512" y="4697760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u="sng" dirty="0" smtClean="0">
                  <a:ln>
                    <a:solidFill>
                      <a:srgbClr val="9B7F4D"/>
                    </a:solidFill>
                  </a:ln>
                  <a:solidFill>
                    <a:srgbClr val="9B7F4D"/>
                  </a:solidFill>
                  <a:cs typeface="Times New Roman" pitchFamily="18" charset="0"/>
                </a:rPr>
                <a:t>Код ТН ВЭД 5702 41 900 0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5496" y="5129808"/>
              <a:ext cx="32403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/>
                <a:t>«Покрытия и изделия ковровые тканые машинного способа производства </a:t>
              </a:r>
              <a:r>
                <a:rPr lang="ru-RU" sz="1600" b="1" dirty="0" err="1" smtClean="0"/>
                <a:t>двухполотные</a:t>
              </a:r>
              <a:r>
                <a:rPr lang="ru-RU" sz="1600" b="1" dirty="0" smtClean="0"/>
                <a:t> жаккардовые шерстяные»</a:t>
              </a:r>
              <a:endParaRPr lang="ru-RU" sz="1600" b="1" dirty="0"/>
            </a:p>
          </p:txBody>
        </p:sp>
        <p:sp>
          <p:nvSpPr>
            <p:cNvPr id="43" name="Половина рамки 42"/>
            <p:cNvSpPr/>
            <p:nvPr/>
          </p:nvSpPr>
          <p:spPr>
            <a:xfrm rot="7759029">
              <a:off x="2446648" y="5115489"/>
              <a:ext cx="1263495" cy="1173833"/>
            </a:xfrm>
            <a:prstGeom prst="halfFrame">
              <a:avLst>
                <a:gd name="adj1" fmla="val 9900"/>
                <a:gd name="adj2" fmla="val 91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619672" y="6320933"/>
            <a:ext cx="58067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 для роста объема поставок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единительная линия 63"/>
          <p:cNvCxnSpPr/>
          <p:nvPr/>
        </p:nvCxnSpPr>
        <p:spPr>
          <a:xfrm flipV="1">
            <a:off x="2987824" y="4437112"/>
            <a:ext cx="360040" cy="2796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6372200" y="2276872"/>
            <a:ext cx="244827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012160" y="2276872"/>
            <a:ext cx="360040" cy="2796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8820472" y="2204864"/>
            <a:ext cx="188259" cy="18825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CC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6444208" y="2996952"/>
            <a:ext cx="0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1187625" y="2780928"/>
            <a:ext cx="1584175" cy="2849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771800" y="2780928"/>
            <a:ext cx="0" cy="1224136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2655549" y="4005064"/>
            <a:ext cx="188259" cy="188259"/>
          </a:xfrm>
          <a:prstGeom prst="ellipse">
            <a:avLst/>
          </a:prstGeom>
          <a:solidFill>
            <a:srgbClr val="9B7F4D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516216" y="1373867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Выход на рынок Евразийского экономического союза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6372200" y="1628800"/>
            <a:ext cx="0" cy="64807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755576" y="141277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Отсутствие переходящих долговых обязательств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6372200" y="3573016"/>
            <a:ext cx="188259" cy="188259"/>
          </a:xfrm>
          <a:prstGeom prst="ellipse">
            <a:avLst/>
          </a:prstGeom>
          <a:solidFill>
            <a:srgbClr val="B5B5B3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300192" y="1556792"/>
            <a:ext cx="188259" cy="18825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2771800" y="2780928"/>
            <a:ext cx="207640" cy="216024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" name="Овал 103"/>
          <p:cNvSpPr/>
          <p:nvPr/>
        </p:nvSpPr>
        <p:spPr>
          <a:xfrm>
            <a:off x="999365" y="2708920"/>
            <a:ext cx="188259" cy="188259"/>
          </a:xfrm>
          <a:prstGeom prst="ellipse">
            <a:avLst/>
          </a:prstGeom>
          <a:solidFill>
            <a:srgbClr val="9B7F4D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B7F4D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83568" y="2060848"/>
            <a:ext cx="2664296" cy="29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347864" y="2060848"/>
            <a:ext cx="648072" cy="2880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3347864" y="1556792"/>
            <a:ext cx="0" cy="5040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251520" y="4941168"/>
            <a:ext cx="2555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Выгодное географическое расположение (5 км до государственной границы с Республикой Польша)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3491881" y="4293096"/>
            <a:ext cx="2448271" cy="1412395"/>
            <a:chOff x="5220072" y="4293096"/>
            <a:chExt cx="2448271" cy="1412395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>
              <a:off x="5220072" y="4293096"/>
              <a:ext cx="648072" cy="432048"/>
            </a:xfrm>
            <a:prstGeom prst="line">
              <a:avLst/>
            </a:prstGeom>
            <a:ln>
              <a:solidFill>
                <a:srgbClr val="9B7F4D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5868144" y="4725144"/>
              <a:ext cx="0" cy="936104"/>
            </a:xfrm>
            <a:prstGeom prst="line">
              <a:avLst/>
            </a:prstGeom>
            <a:ln>
              <a:solidFill>
                <a:srgbClr val="9B7F4D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5868144" y="4725144"/>
              <a:ext cx="1800199" cy="2849"/>
            </a:xfrm>
            <a:prstGeom prst="line">
              <a:avLst/>
            </a:prstGeom>
            <a:ln>
              <a:solidFill>
                <a:srgbClr val="9B7F4D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1" name="Овал 120"/>
            <p:cNvSpPr/>
            <p:nvPr/>
          </p:nvSpPr>
          <p:spPr>
            <a:xfrm>
              <a:off x="5796136" y="5517232"/>
              <a:ext cx="188259" cy="188259"/>
            </a:xfrm>
            <a:prstGeom prst="ellipse">
              <a:avLst/>
            </a:prstGeom>
            <a:solidFill>
              <a:srgbClr val="9B7F4D"/>
            </a:solidFill>
            <a:ln>
              <a:solidFill>
                <a:srgbClr val="F9FCD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Овал 121"/>
          <p:cNvSpPr/>
          <p:nvPr/>
        </p:nvSpPr>
        <p:spPr>
          <a:xfrm>
            <a:off x="5940152" y="4653136"/>
            <a:ext cx="188259" cy="188259"/>
          </a:xfrm>
          <a:prstGeom prst="ellipse">
            <a:avLst/>
          </a:prstGeom>
          <a:solidFill>
            <a:srgbClr val="9B7F4D"/>
          </a:solidFill>
          <a:ln>
            <a:solidFill>
              <a:srgbClr val="9B7F4D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211960" y="494116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Резидент свободной экономической зоны «Брест» с представлением налоговых льгот и преференций (экономия </a:t>
            </a:r>
            <a:r>
              <a:rPr lang="ru-RU" sz="1600" b="1" smtClean="0"/>
              <a:t>~ 1 000</a:t>
            </a:r>
            <a:r>
              <a:rPr lang="ru-RU" sz="1600" b="1" dirty="0" smtClean="0"/>
              <a:t> 000 </a:t>
            </a:r>
            <a:r>
              <a:rPr lang="en-US" sz="1600" b="1" dirty="0" smtClean="0"/>
              <a:t>USD</a:t>
            </a:r>
            <a:r>
              <a:rPr lang="ru-RU" sz="1600" b="1" dirty="0" smtClean="0"/>
              <a:t> в год): освобождение от налога на прибыль, освобождение от налога на недвижимость, арендной платы на землю, 0% НДС (при реализации продукции на экспорт) и др.</a:t>
            </a:r>
            <a:endParaRPr lang="ru-RU" sz="1600" dirty="0" smtClean="0"/>
          </a:p>
        </p:txBody>
      </p:sp>
      <p:grpSp>
        <p:nvGrpSpPr>
          <p:cNvPr id="50" name="Группа 49"/>
          <p:cNvGrpSpPr/>
          <p:nvPr/>
        </p:nvGrpSpPr>
        <p:grpSpPr>
          <a:xfrm>
            <a:off x="6084168" y="2880701"/>
            <a:ext cx="2852555" cy="404283"/>
            <a:chOff x="6084168" y="4104837"/>
            <a:chExt cx="2852555" cy="40428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6444208" y="4218239"/>
              <a:ext cx="2353895" cy="28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8748464" y="4104837"/>
              <a:ext cx="188259" cy="188259"/>
            </a:xfrm>
            <a:prstGeom prst="ellipse">
              <a:avLst/>
            </a:prstGeom>
            <a:solidFill>
              <a:srgbClr val="B5B5B3"/>
            </a:solidFill>
            <a:ln>
              <a:solidFill>
                <a:srgbClr val="B5B5B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 flipV="1">
              <a:off x="6084168" y="4221088"/>
              <a:ext cx="360040" cy="28803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25" name="Рисунок 124" descr="Похожее изображение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2353632"/>
            <a:ext cx="3008612" cy="2006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8215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323528" y="1886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ПРЕИМУЩЕСТВА ПРОЕКТА</a:t>
            </a:r>
          </a:p>
        </p:txBody>
      </p:sp>
      <p:pic>
        <p:nvPicPr>
          <p:cNvPr id="42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6588224" y="3140968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Возможность выхода на рынок Европейского союза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2924944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Оборудование нового поколения, позволяющее достичь гибкости в производстве широкого ассортимента продукции</a:t>
            </a:r>
            <a:endParaRPr lang="ru-RU" sz="1600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1403648" y="4725144"/>
            <a:ext cx="158417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987824" y="4725144"/>
            <a:ext cx="0" cy="64807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1259632" y="4653136"/>
            <a:ext cx="188259" cy="18825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915816" y="5328973"/>
            <a:ext cx="188259" cy="18825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275856" y="1484784"/>
            <a:ext cx="188259" cy="188259"/>
          </a:xfrm>
          <a:prstGeom prst="ellipse">
            <a:avLst/>
          </a:prstGeom>
          <a:solidFill>
            <a:srgbClr val="B5B5B3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39552" y="1988840"/>
            <a:ext cx="188259" cy="188259"/>
          </a:xfrm>
          <a:prstGeom prst="ellipse">
            <a:avLst/>
          </a:prstGeom>
          <a:solidFill>
            <a:srgbClr val="B5B5B3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81" grpId="0" build="allAtOnce"/>
      <p:bldP spid="105" grpId="0" build="allAtOnce"/>
      <p:bldP spid="123" grpId="0" build="allAtOnce"/>
      <p:bldP spid="55" grpId="0" build="allAtOnce"/>
      <p:bldP spid="5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6237312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www.brestcarpets.by</a:t>
            </a:r>
            <a:endParaRPr lang="ru-RU" dirty="0"/>
          </a:p>
        </p:txBody>
      </p:sp>
      <p:pic>
        <p:nvPicPr>
          <p:cNvPr id="3074" name="Picture 2" descr="http://www.brestcarpets.by/api/uploads/gammaImages/3857cd27-2dff-4d2f-b7c6-65c44d9df806"/>
          <p:cNvPicPr>
            <a:picLocks noChangeAspect="1" noChangeArrowheads="1"/>
          </p:cNvPicPr>
          <p:nvPr/>
        </p:nvPicPr>
        <p:blipFill>
          <a:blip r:embed="rId2" cstate="print"/>
          <a:srcRect r="373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933056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3933056"/>
            <a:ext cx="4824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alatino Linotype" pitchFamily="18" charset="0"/>
              </a:rPr>
              <a:t>Республика Беларусь, 224020, г. Брест,  ул. Я.Купалы, 1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Palatino Linotype" pitchFamily="18" charset="0"/>
              </a:rPr>
              <a:t>Тел.: +375 (0162) 46-15-44, 46-17-08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  <a:latin typeface="Palatino Linotype" pitchFamily="18" charset="0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pl-PL" sz="1400" dirty="0" smtClean="0">
                <a:solidFill>
                  <a:schemeClr val="bg1"/>
                </a:solidFill>
                <a:latin typeface="Palatino Linotype" pitchFamily="18" charset="0"/>
              </a:rPr>
              <a:t>mail</a:t>
            </a:r>
            <a:r>
              <a:rPr lang="ru-RU" sz="1400" dirty="0" smtClean="0">
                <a:solidFill>
                  <a:schemeClr val="bg1"/>
                </a:solidFill>
                <a:latin typeface="Palatino Linotype" pitchFamily="18" charset="0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Palatino Linotype" pitchFamily="18" charset="0"/>
              </a:rPr>
              <a:t>gendir@brestcarpets.by</a:t>
            </a:r>
            <a:endParaRPr lang="ru-RU" sz="1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Palatino Linotype" pitchFamily="18" charset="0"/>
              </a:rPr>
              <a:t>www.brestcarpets.by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060848"/>
            <a:ext cx="864096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Контактная информация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ОАО «Ковры Бреста»</a:t>
            </a:r>
            <a:endParaRPr lang="ru-RU" sz="4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2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80" y="4136752"/>
            <a:ext cx="1320800" cy="660400"/>
          </a:xfrm>
          <a:prstGeom prst="rect">
            <a:avLst/>
          </a:prstGeom>
          <a:noFill/>
        </p:spPr>
      </p:pic>
      <p:pic>
        <p:nvPicPr>
          <p:cNvPr id="13" name="Picture 3" descr="\\maxm\Common\_Общая папка_\Стасевич\1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27002"/>
            <a:ext cx="2177351" cy="770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1424416"/>
              </p:ext>
            </p:extLst>
          </p:nvPr>
        </p:nvGraphicFramePr>
        <p:xfrm>
          <a:off x="3419872" y="3043768"/>
          <a:ext cx="5616624" cy="3337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44415"/>
                <a:gridCol w="18722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Показатель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82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2017 г.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8215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Выручка от реализации товаров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6 533 тыс. </a:t>
                      </a:r>
                      <a:r>
                        <a:rPr lang="en-US" sz="1600" b="1" dirty="0" smtClean="0">
                          <a:latin typeface="+mn-lt"/>
                        </a:rPr>
                        <a:t>USD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Прибыль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54</a:t>
                      </a:r>
                      <a:r>
                        <a:rPr lang="en-US" sz="1600" b="1" dirty="0" smtClean="0"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</a:rPr>
                        <a:t>тыс. </a:t>
                      </a:r>
                      <a:r>
                        <a:rPr lang="en-US" sz="1600" b="1" dirty="0" smtClean="0">
                          <a:latin typeface="+mn-lt"/>
                        </a:rPr>
                        <a:t>USD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Рентабельность продаж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0,8 %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Чистая прибыль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87 тыс. </a:t>
                      </a:r>
                      <a:r>
                        <a:rPr lang="en-US" sz="1600" b="1" dirty="0" smtClean="0">
                          <a:latin typeface="+mn-lt"/>
                        </a:rPr>
                        <a:t>USD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Объем производства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994 тыс. кв. м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Объем экспорта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</a:rPr>
                        <a:t>4 569 тыс.</a:t>
                      </a:r>
                      <a:r>
                        <a:rPr lang="en-US" sz="1600" b="1" dirty="0" smtClean="0">
                          <a:latin typeface="+mn-lt"/>
                        </a:rPr>
                        <a:t> USD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Среднесписочная</a:t>
                      </a:r>
                      <a:r>
                        <a:rPr lang="ru-RU" sz="1600" baseline="0" dirty="0" smtClean="0">
                          <a:latin typeface="+mn-lt"/>
                        </a:rPr>
                        <a:t> численность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359 чел.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Коэффициент текущей ликвидности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0,81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1880" y="1772816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производитель современных качественных ковровых изделий в Республике Беларусь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ОПИСАНИЕ ПРЕДПРИЯТИЯ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pic>
        <p:nvPicPr>
          <p:cNvPr id="1027" name="Picture 3" descr="\\maxm\Common\~Отдел маркетинговой информации~\К. Кужель-Стасевич\Инвестпроекты\Брестские ковры\ковры\aboutTop.jpg"/>
          <p:cNvPicPr>
            <a:picLocks noChangeAspect="1" noChangeArrowheads="1"/>
          </p:cNvPicPr>
          <p:nvPr/>
        </p:nvPicPr>
        <p:blipFill>
          <a:blip r:embed="rId3" cstate="print"/>
          <a:srcRect l="5711" t="2526" r="35144"/>
          <a:stretch>
            <a:fillRect/>
          </a:stretch>
        </p:blipFill>
        <p:spPr bwMode="auto">
          <a:xfrm>
            <a:off x="35496" y="1772816"/>
            <a:ext cx="3350272" cy="4608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1124744"/>
            <a:ext cx="7079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Открытое акционерное общество  «Ковры Бреста»</a:t>
            </a:r>
            <a:r>
              <a:rPr lang="en-US" sz="2400" b="1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627620"/>
            <a:ext cx="2468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Год основания – 1960 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2338" y="188640"/>
            <a:ext cx="7118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ТРАНСПОРТНАЯ ДОСТУПНОСТЬ</a:t>
            </a:r>
          </a:p>
        </p:txBody>
      </p:sp>
      <p:pic>
        <p:nvPicPr>
          <p:cNvPr id="2050" name="Picture 2" descr="C:\Users\KKuzhel\Desktop\фото отдела\belarus_map_rail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12168"/>
            <a:ext cx="5660095" cy="4221088"/>
          </a:xfrm>
          <a:prstGeom prst="rect">
            <a:avLst/>
          </a:prstGeom>
          <a:noFill/>
        </p:spPr>
      </p:pic>
      <p:pic>
        <p:nvPicPr>
          <p:cNvPr id="11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905180"/>
            <a:ext cx="59766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РАССТОЯНИЕ ДО: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границы с Польшей – </a:t>
            </a:r>
            <a:r>
              <a:rPr lang="ru-RU" sz="2400" b="1" dirty="0" smtClean="0"/>
              <a:t>5 км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г. Минска – </a:t>
            </a:r>
            <a:r>
              <a:rPr lang="ru-RU" sz="2400" b="1" dirty="0" smtClean="0"/>
              <a:t>390 км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978368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ЖЕЛЕЗНОДОРОЖНАЯ ВЕТКА БЕЛЖД (расстояние от предприятия) </a:t>
            </a:r>
            <a:r>
              <a:rPr lang="ru-RU" sz="2400" b="1" dirty="0" smtClean="0"/>
              <a:t>5 км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268760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ОБЩЕРЕСПУБЛИКАНСКИЕ АВТОМОБИЛЬНЫЕ ДОРОГИ </a:t>
            </a:r>
            <a:r>
              <a:rPr lang="ru-RU" dirty="0"/>
              <a:t>трасса </a:t>
            </a:r>
            <a:r>
              <a:rPr lang="ru-RU" dirty="0" smtClean="0"/>
              <a:t>М1 Брест-Москва (расстояние) </a:t>
            </a:r>
            <a:r>
              <a:rPr lang="ru-RU" sz="2400" b="1" dirty="0" smtClean="0"/>
              <a:t>1 км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114272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Городская дорожно-транспортная инфраструктура (расстояние) </a:t>
            </a:r>
            <a:r>
              <a:rPr lang="ru-RU" sz="2400" b="1" dirty="0" smtClean="0"/>
              <a:t>0,1 км</a:t>
            </a:r>
            <a:endParaRPr lang="ru-RU" b="1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30105"/>
            <a:ext cx="864096" cy="96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367563"/>
            <a:ext cx="1080120" cy="98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8667"/>
          <a:stretch>
            <a:fillRect/>
          </a:stretch>
        </p:blipFill>
        <p:spPr bwMode="auto">
          <a:xfrm>
            <a:off x="2411760" y="5229201"/>
            <a:ext cx="151766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отметка на кар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1704" y="4600872"/>
            <a:ext cx="412304" cy="412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12" grpId="0" build="allAtOnce"/>
      <p:bldP spid="13" grpId="0" build="allAtOnce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ИНФРАСТРУКТУРА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1196752"/>
            <a:ext cx="0" cy="5373216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31032" y="3789040"/>
            <a:ext cx="8389440" cy="0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/>
          <p:cNvSpPr/>
          <p:nvPr/>
        </p:nvSpPr>
        <p:spPr>
          <a:xfrm>
            <a:off x="216909" y="1049354"/>
            <a:ext cx="144000" cy="144000"/>
          </a:xfrm>
          <a:prstGeom prst="flowChartConnector">
            <a:avLst/>
          </a:prstGeom>
          <a:solidFill>
            <a:srgbClr val="9B7F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220068" y="2409531"/>
            <a:ext cx="144000" cy="144000"/>
          </a:xfrm>
          <a:prstGeom prst="flowChartConnector">
            <a:avLst/>
          </a:prstGeom>
          <a:solidFill>
            <a:srgbClr val="9B7F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716032" y="5373216"/>
            <a:ext cx="144000" cy="144000"/>
          </a:xfrm>
          <a:prstGeom prst="flowChartConnector">
            <a:avLst/>
          </a:prstGeom>
          <a:solidFill>
            <a:srgbClr val="9B7F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86933" y="3861048"/>
            <a:ext cx="41775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ИНЖЕНЕРНАЯ ИНФРАСТРУКТУРА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8099" y="938163"/>
            <a:ext cx="4176464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 smtClean="0"/>
              <a:t>В имущественный комплекс включены объекты недвижимости:  </a:t>
            </a:r>
            <a:endParaRPr lang="ru-RU" sz="1700" b="1" i="1" dirty="0" smtClean="0"/>
          </a:p>
          <a:p>
            <a:pPr lvl="0" algn="just"/>
            <a:endParaRPr lang="ru-RU" sz="500" dirty="0" smtClean="0"/>
          </a:p>
          <a:p>
            <a:pPr marL="268288" lvl="0" indent="-268288" algn="just">
              <a:buFont typeface="Wingdings" pitchFamily="2" charset="2"/>
              <a:buChar char="ü"/>
            </a:pPr>
            <a:r>
              <a:rPr lang="ru-RU" sz="1700" dirty="0" smtClean="0"/>
              <a:t>ткацкий цех – 15 552,92 м²</a:t>
            </a:r>
          </a:p>
          <a:p>
            <a:pPr marL="268288" lvl="0" indent="-268288" algn="just">
              <a:buFont typeface="Wingdings" pitchFamily="2" charset="2"/>
              <a:buChar char="ü"/>
            </a:pPr>
            <a:r>
              <a:rPr lang="ru-RU" sz="1700" dirty="0" smtClean="0"/>
              <a:t>отделочный цех – 5 936,41 м²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700" dirty="0" smtClean="0"/>
              <a:t>склад готовой продукции– 2 418,06 м²</a:t>
            </a:r>
          </a:p>
          <a:p>
            <a:pPr lvl="0" algn="just"/>
            <a:r>
              <a:rPr lang="ru-RU" sz="1650" b="1" dirty="0" smtClean="0"/>
              <a:t>Отдельно предлагаются неиспользуемые помещения, не включенные в состав имущественного комплекса: 50462,7 м², в т.ч. здание административно-бытового корпуса:  5798 м²</a:t>
            </a:r>
          </a:p>
          <a:p>
            <a:pPr lvl="0" algn="just"/>
            <a:endParaRPr lang="ru-RU" sz="1700" b="1" i="1" dirty="0" smtClean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436510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Инженерные сети</a:t>
            </a:r>
            <a:r>
              <a:rPr lang="ru-RU" sz="1700" dirty="0" smtClean="0"/>
              <a:t>, необходимые для производственной деятельности </a:t>
            </a:r>
          </a:p>
          <a:p>
            <a:pPr algn="just"/>
            <a:endParaRPr lang="ru-RU" sz="300" dirty="0" smtClean="0"/>
          </a:p>
          <a:p>
            <a:pPr algn="just"/>
            <a:r>
              <a:rPr lang="ru-RU" sz="1700" b="1" dirty="0" smtClean="0"/>
              <a:t>Подъездные пути </a:t>
            </a:r>
            <a:r>
              <a:rPr lang="ru-RU" sz="1700" dirty="0" smtClean="0"/>
              <a:t>для авто транспорта</a:t>
            </a:r>
          </a:p>
          <a:p>
            <a:pPr algn="just"/>
            <a:endParaRPr lang="ru-RU" sz="500" dirty="0" smtClean="0"/>
          </a:p>
          <a:p>
            <a:r>
              <a:rPr lang="ru-RU" sz="1700" b="1" dirty="0" smtClean="0"/>
              <a:t>Электроснабжение</a:t>
            </a:r>
            <a:r>
              <a:rPr lang="ru-RU" sz="17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 напряжение до 10 тыс. кВ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/>
              <a:t> 2 кабельные входные линии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dirty="0" smtClean="0"/>
              <a:t> </a:t>
            </a:r>
            <a:r>
              <a:rPr lang="ru-RU" sz="1700" smtClean="0"/>
              <a:t>9трансформаторных подстанций по </a:t>
            </a:r>
            <a:r>
              <a:rPr lang="ru-RU" sz="1700" dirty="0" smtClean="0"/>
              <a:t>1000 кВА,суммарноймощностью3600 </a:t>
            </a:r>
            <a:r>
              <a:rPr lang="ru-RU" sz="1700" dirty="0" err="1" smtClean="0"/>
              <a:t>кВА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716032" y="4509136"/>
            <a:ext cx="144000" cy="144000"/>
          </a:xfrm>
          <a:prstGeom prst="flowChartConnector">
            <a:avLst/>
          </a:prstGeom>
          <a:solidFill>
            <a:srgbClr val="9B7F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pic>
        <p:nvPicPr>
          <p:cNvPr id="3074" name="Picture 2" descr="\\maxm\Common\~Отдел маркетинговой информации~\К. Кужель-Стасевич\Инвестпроекты\Брестские ковры\ковры\cata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32448" cy="2569575"/>
          </a:xfrm>
          <a:prstGeom prst="rect">
            <a:avLst/>
          </a:prstGeom>
          <a:noFill/>
        </p:spPr>
      </p:pic>
      <p:sp>
        <p:nvSpPr>
          <p:cNvPr id="24" name="Блок-схема: узел 23"/>
          <p:cNvSpPr/>
          <p:nvPr/>
        </p:nvSpPr>
        <p:spPr>
          <a:xfrm>
            <a:off x="4716032" y="5013176"/>
            <a:ext cx="144000" cy="144000"/>
          </a:xfrm>
          <a:prstGeom prst="flowChartConnector">
            <a:avLst/>
          </a:prstGeom>
          <a:solidFill>
            <a:srgbClr val="9B7F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Kuzhel\Desktop\фото отдела\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744416" cy="271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  <p:bldP spid="2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4702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ОБОРУДОВАНИЕ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20072" y="1196752"/>
            <a:ext cx="0" cy="5373216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256076" y="4628862"/>
            <a:ext cx="3816424" cy="0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702" y="962854"/>
            <a:ext cx="504135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9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Рыночная стоимость оборудования, включенного в имущественный комплекс  – </a:t>
            </a:r>
          </a:p>
          <a:p>
            <a:pPr algn="ctr">
              <a:lnSpc>
                <a:spcPts val="2200"/>
              </a:lnSpc>
            </a:pPr>
            <a:r>
              <a:rPr lang="ru-RU" sz="19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6 млн. </a:t>
            </a:r>
            <a:r>
              <a:rPr lang="en-US" sz="19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USD</a:t>
            </a:r>
            <a:r>
              <a:rPr lang="ru-RU" sz="19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, в т. ч.:</a:t>
            </a:r>
          </a:p>
          <a:p>
            <a:pPr algn="ctr"/>
            <a:endParaRPr lang="ru-RU" sz="2200" b="1" u="sng" dirty="0" smtClean="0">
              <a:ln>
                <a:solidFill>
                  <a:srgbClr val="9B7F4D"/>
                </a:solidFill>
              </a:ln>
              <a:solidFill>
                <a:srgbClr val="9B7F4D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702" y="1844824"/>
            <a:ext cx="518457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Ленточная сновальная машина, </a:t>
            </a:r>
            <a:r>
              <a:rPr lang="en-US" sz="1350" dirty="0" smtClean="0"/>
              <a:t>Karl Mayer Group</a:t>
            </a:r>
            <a:r>
              <a:rPr lang="ru-RU" sz="1350" dirty="0" smtClean="0"/>
              <a:t>, Германия 1 ед.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Автоматические мотальные автоматы, </a:t>
            </a:r>
            <a:r>
              <a:rPr lang="en-US" sz="1350" dirty="0" smtClean="0"/>
              <a:t>Bit Winder</a:t>
            </a:r>
            <a:r>
              <a:rPr lang="ru-RU" sz="1350" dirty="0" smtClean="0"/>
              <a:t>, </a:t>
            </a:r>
            <a:r>
              <a:rPr lang="en-US" sz="1350" dirty="0" err="1" smtClean="0"/>
              <a:t>Gilbos</a:t>
            </a:r>
            <a:r>
              <a:rPr lang="ru-RU" sz="1350" dirty="0" smtClean="0"/>
              <a:t>, </a:t>
            </a:r>
            <a:br>
              <a:rPr lang="ru-RU" sz="1350" dirty="0" smtClean="0"/>
            </a:br>
            <a:r>
              <a:rPr lang="ru-RU" sz="1350" dirty="0" smtClean="0"/>
              <a:t>Бельгия – 3 ед.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Ковроткацкие станки, </a:t>
            </a:r>
            <a:r>
              <a:rPr lang="en-US" sz="1350" dirty="0" smtClean="0"/>
              <a:t>Van de </a:t>
            </a:r>
            <a:r>
              <a:rPr lang="en-US" sz="1350" dirty="0" err="1" smtClean="0"/>
              <a:t>Wiele</a:t>
            </a:r>
            <a:r>
              <a:rPr lang="ru-RU" sz="1350" dirty="0" smtClean="0"/>
              <a:t>, Бельгия – 7 ед.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Ковроткацкий станок, </a:t>
            </a:r>
            <a:r>
              <a:rPr lang="en-US" sz="1350" dirty="0" err="1" smtClean="0"/>
              <a:t>Schonher</a:t>
            </a:r>
            <a:r>
              <a:rPr lang="ru-RU" sz="1350" dirty="0" smtClean="0"/>
              <a:t>, Германия – 1 ед.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Прецизионная мотальная (тростильная) машина</a:t>
            </a:r>
            <a:r>
              <a:rPr lang="en-US" sz="1350" dirty="0" smtClean="0"/>
              <a:t>, SSM </a:t>
            </a:r>
            <a:r>
              <a:rPr lang="en-US" sz="1350" dirty="0" err="1" smtClean="0"/>
              <a:t>Scharer</a:t>
            </a:r>
            <a:r>
              <a:rPr lang="en-US" sz="1350" dirty="0" smtClean="0"/>
              <a:t>, </a:t>
            </a:r>
            <a:r>
              <a:rPr lang="en-US" sz="1350" dirty="0" err="1" smtClean="0"/>
              <a:t>Schweiter</a:t>
            </a:r>
            <a:r>
              <a:rPr lang="en-US" sz="1350" dirty="0" smtClean="0"/>
              <a:t>, </a:t>
            </a:r>
            <a:r>
              <a:rPr lang="en-US" sz="1350" dirty="0" err="1" smtClean="0"/>
              <a:t>Mettler</a:t>
            </a:r>
            <a:r>
              <a:rPr lang="en-US" sz="1350" dirty="0" smtClean="0"/>
              <a:t> AG, </a:t>
            </a:r>
            <a:r>
              <a:rPr lang="ru-RU" sz="1350" dirty="0" smtClean="0"/>
              <a:t>Швейцария</a:t>
            </a:r>
            <a:r>
              <a:rPr lang="en-US" sz="1350" dirty="0" smtClean="0"/>
              <a:t> – 1 </a:t>
            </a:r>
            <a:r>
              <a:rPr lang="ru-RU" sz="1350" dirty="0" err="1" smtClean="0"/>
              <a:t>ед</a:t>
            </a:r>
            <a:r>
              <a:rPr lang="en-US" sz="1350" dirty="0" smtClean="0"/>
              <a:t>.</a:t>
            </a:r>
            <a:endParaRPr lang="ru-RU" sz="1350" dirty="0" smtClean="0"/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Крутильная машина, </a:t>
            </a:r>
            <a:r>
              <a:rPr lang="en-US" sz="1350" dirty="0" err="1" smtClean="0"/>
              <a:t>Oerlikon</a:t>
            </a:r>
            <a:r>
              <a:rPr lang="ru-RU" sz="1350" dirty="0" smtClean="0"/>
              <a:t>, Германия – 1 ед.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Отделочная линия по заключительной отделке ковров и ковровой продукции </a:t>
            </a:r>
            <a:r>
              <a:rPr lang="en-US" sz="1350" dirty="0" err="1" smtClean="0"/>
              <a:t>Bedjimac</a:t>
            </a:r>
            <a:r>
              <a:rPr lang="ru-RU" sz="1350" dirty="0" smtClean="0"/>
              <a:t>, Бельгия – 1</a:t>
            </a:r>
            <a:r>
              <a:rPr lang="en-US" sz="1350" dirty="0" smtClean="0"/>
              <a:t> </a:t>
            </a:r>
            <a:r>
              <a:rPr lang="ru-RU" sz="1350" dirty="0" smtClean="0"/>
              <a:t>ед. (</a:t>
            </a:r>
            <a:r>
              <a:rPr lang="ru-RU" sz="1350" dirty="0" err="1" smtClean="0"/>
              <a:t>аппретурно-сушильная</a:t>
            </a:r>
            <a:r>
              <a:rPr lang="ru-RU" sz="1350" dirty="0" smtClean="0"/>
              <a:t> машина, стригальная машина, оборудование по разбраковке готовой продукции, оборудование для обрезки кромок, </a:t>
            </a:r>
            <a:r>
              <a:rPr lang="ru-RU" sz="1350" dirty="0" err="1" smtClean="0"/>
              <a:t>стыкосшивальная</a:t>
            </a:r>
            <a:r>
              <a:rPr lang="ru-RU" sz="1350" dirty="0" smtClean="0"/>
              <a:t> машина)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Линия для продольной </a:t>
            </a:r>
            <a:r>
              <a:rPr lang="ru-RU" sz="1350" dirty="0" err="1" smtClean="0"/>
              <a:t>оверловки</a:t>
            </a:r>
            <a:r>
              <a:rPr lang="ru-RU" sz="1350" dirty="0" smtClean="0"/>
              <a:t>, </a:t>
            </a:r>
            <a:r>
              <a:rPr lang="en-US" sz="1350" dirty="0" err="1" smtClean="0"/>
              <a:t>Machinebouw</a:t>
            </a:r>
            <a:r>
              <a:rPr lang="en-US" sz="1350" dirty="0" smtClean="0"/>
              <a:t> </a:t>
            </a:r>
            <a:r>
              <a:rPr lang="en-US" sz="1350" dirty="0" err="1" smtClean="0"/>
              <a:t>Tanghe</a:t>
            </a:r>
            <a:r>
              <a:rPr lang="en-US" sz="1350" dirty="0" smtClean="0"/>
              <a:t> NV</a:t>
            </a:r>
            <a:r>
              <a:rPr lang="ru-RU" sz="1350" dirty="0" smtClean="0"/>
              <a:t>, Бельгия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Линия для формирования рулонов ковровых покрытий шириной до 4 м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Линия для поперечной </a:t>
            </a:r>
            <a:r>
              <a:rPr lang="ru-RU" sz="1350" dirty="0" err="1" smtClean="0"/>
              <a:t>оверловки</a:t>
            </a:r>
            <a:r>
              <a:rPr lang="ru-RU" sz="1350" dirty="0" smtClean="0"/>
              <a:t>, </a:t>
            </a:r>
            <a:r>
              <a:rPr lang="en-US" sz="1350" dirty="0" err="1" smtClean="0"/>
              <a:t>Machinebouw</a:t>
            </a:r>
            <a:r>
              <a:rPr lang="en-US" sz="1350" dirty="0" smtClean="0"/>
              <a:t> </a:t>
            </a:r>
            <a:r>
              <a:rPr lang="en-US" sz="1350" dirty="0" err="1" smtClean="0"/>
              <a:t>Tanghe</a:t>
            </a:r>
            <a:r>
              <a:rPr lang="en-US" sz="1350" dirty="0" smtClean="0"/>
              <a:t> NV</a:t>
            </a:r>
            <a:r>
              <a:rPr lang="ru-RU" sz="1350" dirty="0" smtClean="0"/>
              <a:t>, Бельгия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err="1" smtClean="0"/>
              <a:t>Оверлоки</a:t>
            </a:r>
            <a:r>
              <a:rPr lang="ru-RU" sz="1350" dirty="0" smtClean="0"/>
              <a:t>, </a:t>
            </a:r>
            <a:r>
              <a:rPr lang="en-US" sz="1350" dirty="0" smtClean="0"/>
              <a:t>Titan</a:t>
            </a:r>
            <a:r>
              <a:rPr lang="ru-RU" sz="1350" dirty="0" smtClean="0"/>
              <a:t>, Бельгия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Линия для формирования рулонов ковров и ковровых изделий</a:t>
            </a:r>
          </a:p>
          <a:p>
            <a:pPr marL="179388" indent="-179388" algn="just">
              <a:buClr>
                <a:srgbClr val="9B7F4D"/>
              </a:buClr>
              <a:buFont typeface="Wingdings" pitchFamily="2" charset="2"/>
              <a:buChar char="v"/>
            </a:pPr>
            <a:r>
              <a:rPr lang="ru-RU" sz="1350" dirty="0" smtClean="0"/>
              <a:t>Оборудование для </a:t>
            </a:r>
            <a:r>
              <a:rPr lang="ru-RU" sz="1350" dirty="0" err="1" smtClean="0"/>
              <a:t>дизайн-студии</a:t>
            </a:r>
            <a:r>
              <a:rPr lang="ru-RU" sz="1350" dirty="0" smtClean="0"/>
              <a:t>, а также программное обеспечение для проектирования рисунков ковров и ковровых изделий (4 рабочих места), </a:t>
            </a:r>
            <a:r>
              <a:rPr lang="en-US" sz="1350" dirty="0" err="1" smtClean="0"/>
              <a:t>BlueFox</a:t>
            </a:r>
            <a:r>
              <a:rPr lang="en-US" sz="1350" dirty="0" smtClean="0"/>
              <a:t> </a:t>
            </a:r>
            <a:r>
              <a:rPr lang="en-US" sz="1350" dirty="0" err="1" smtClean="0"/>
              <a:t>NedGraphics</a:t>
            </a:r>
            <a:r>
              <a:rPr lang="en-US" sz="1350" dirty="0" smtClean="0"/>
              <a:t> B</a:t>
            </a:r>
            <a:r>
              <a:rPr lang="ru-RU" sz="1350" dirty="0" smtClean="0"/>
              <a:t>.</a:t>
            </a:r>
            <a:r>
              <a:rPr lang="en-US" sz="1350" dirty="0" smtClean="0"/>
              <a:t>V</a:t>
            </a:r>
            <a:r>
              <a:rPr lang="ru-RU" sz="1350" dirty="0" smtClean="0"/>
              <a:t>, Нидерланды</a:t>
            </a:r>
          </a:p>
          <a:p>
            <a:pPr lvl="0" algn="just"/>
            <a:endParaRPr lang="ru-RU" sz="1350" b="1" i="1" dirty="0" smtClean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DSC016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672408" cy="343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364088" y="4636874"/>
            <a:ext cx="36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/>
              <a:t>Оборудование соответствует требованиям международных стандартов качества и надежности, характеризуется высоким техническим уровнем с использованием передовых технологий производства, новизной технических и технологических решений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0" grpId="0" build="allAtOnce"/>
      <p:bldP spid="3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683568" y="1124744"/>
            <a:ext cx="5256584" cy="2376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Предварительная</a:t>
            </a:r>
            <a:r>
              <a:rPr lang="ru-RU" sz="2800" dirty="0" smtClean="0">
                <a:ln w="18415" cmpd="sng">
                  <a:solidFill>
                    <a:srgbClr val="9B7F4D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стоимость предприятия как имущественного комплекса – </a:t>
            </a:r>
          </a:p>
          <a:p>
            <a:pPr algn="ctr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8 млн.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USD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585756"/>
              </p:ext>
            </p:extLst>
          </p:nvPr>
        </p:nvGraphicFramePr>
        <p:xfrm>
          <a:off x="611560" y="2906314"/>
          <a:ext cx="4752528" cy="376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4104456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ИНВЕСТИЦИИ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645024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44008" y="3801814"/>
            <a:ext cx="2222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B7F4D"/>
                </a:solidFill>
              </a:rPr>
              <a:t> млн. </a:t>
            </a:r>
            <a:r>
              <a:rPr lang="en-US" sz="3600" b="1" dirty="0" smtClean="0">
                <a:solidFill>
                  <a:srgbClr val="9B7F4D"/>
                </a:solidFill>
              </a:rPr>
              <a:t>USD</a:t>
            </a:r>
            <a:endParaRPr lang="ru-RU" sz="3600" b="1" dirty="0" smtClean="0">
              <a:solidFill>
                <a:srgbClr val="9B7F4D"/>
              </a:solidFill>
            </a:endParaRPr>
          </a:p>
          <a:p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7519" y="3212976"/>
            <a:ext cx="3960440" cy="2247082"/>
          </a:xfrm>
          <a:prstGeom prst="roundRect">
            <a:avLst/>
          </a:prstGeom>
          <a:ln>
            <a:solidFill>
              <a:srgbClr val="9B7F4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082154"/>
                  </a:solidFill>
                  <a:prstDash val="solid"/>
                </a:ln>
                <a:solidFill>
                  <a:srgbClr val="0821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окупаемости – </a:t>
            </a:r>
            <a:br>
              <a:rPr lang="ru-RU" sz="3200" dirty="0" smtClean="0">
                <a:ln w="18415" cmpd="sng">
                  <a:solidFill>
                    <a:srgbClr val="082154"/>
                  </a:solidFill>
                  <a:prstDash val="solid"/>
                </a:ln>
                <a:solidFill>
                  <a:srgbClr val="0821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082154"/>
                  </a:solidFill>
                  <a:prstDash val="solid"/>
                </a:ln>
                <a:solidFill>
                  <a:srgbClr val="0821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 animBg="1"/>
      <p:bldP spid="14" grpId="0" uiExpand="1" build="allAtOnce"/>
      <p:bldP spid="18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ВЫПУСКАЕМАЯ ПРОДУКЦИЯ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1052736"/>
            <a:ext cx="0" cy="3600400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786933" y="3861048"/>
            <a:ext cx="41775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ИНЖЕНЕРНАЯ ИНФРАСТРУКТУРА</a:t>
            </a:r>
          </a:p>
        </p:txBody>
      </p:sp>
      <p:pic>
        <p:nvPicPr>
          <p:cNvPr id="18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716016" y="4941168"/>
            <a:ext cx="42484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Рост объема производства в 2017 г. по сравнению с 2016 г. составил </a:t>
            </a:r>
            <a:r>
              <a:rPr lang="ru-RU" sz="2800" b="1" dirty="0" smtClean="0"/>
              <a:t>100,1%</a:t>
            </a:r>
            <a:r>
              <a:rPr lang="ru-RU" b="1" dirty="0" smtClean="0"/>
              <a:t>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5536" y="1556792"/>
            <a:ext cx="4032448" cy="1152128"/>
          </a:xfrm>
          <a:prstGeom prst="roundRect">
            <a:avLst/>
          </a:prstGeom>
          <a:solidFill>
            <a:srgbClr val="D2BAB2">
              <a:alpha val="26000"/>
            </a:srgbClr>
          </a:solidFill>
          <a:ln>
            <a:solidFill>
              <a:srgbClr val="D2BAB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 algn="just"/>
            <a:r>
              <a:rPr lang="ru-RU" sz="2000" b="1" dirty="0" err="1" smtClean="0">
                <a:solidFill>
                  <a:schemeClr val="tx1"/>
                </a:solidFill>
              </a:rPr>
              <a:t>Двухполотные</a:t>
            </a:r>
            <a:r>
              <a:rPr lang="ru-RU" sz="2000" b="1" dirty="0" smtClean="0">
                <a:solidFill>
                  <a:schemeClr val="tx1"/>
                </a:solidFill>
              </a:rPr>
              <a:t> тканые ковры</a:t>
            </a:r>
          </a:p>
          <a:p>
            <a:pPr indent="182563" algn="just"/>
            <a:r>
              <a:rPr lang="ru-RU" sz="2000" b="1" dirty="0" smtClean="0">
                <a:solidFill>
                  <a:schemeClr val="tx1"/>
                </a:solidFill>
              </a:rPr>
              <a:t>Ковровые дорожки</a:t>
            </a:r>
          </a:p>
          <a:p>
            <a:pPr indent="182563" algn="just"/>
            <a:r>
              <a:rPr lang="ru-RU" sz="2000" b="1" dirty="0" smtClean="0">
                <a:solidFill>
                  <a:schemeClr val="tx1"/>
                </a:solidFill>
              </a:rPr>
              <a:t>Напольные ковровые покрытия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3212976"/>
            <a:ext cx="4032448" cy="864096"/>
          </a:xfrm>
          <a:prstGeom prst="roundRect">
            <a:avLst/>
          </a:prstGeom>
          <a:solidFill>
            <a:srgbClr val="082154">
              <a:alpha val="76000"/>
            </a:srgbClr>
          </a:solidFill>
          <a:ln>
            <a:solidFill>
              <a:srgbClr val="08215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/>
            <a:r>
              <a:rPr lang="ru-RU" sz="2000" b="1" dirty="0" err="1" smtClean="0">
                <a:solidFill>
                  <a:schemeClr val="bg1"/>
                </a:solidFill>
              </a:rPr>
              <a:t>Жакардовые</a:t>
            </a:r>
            <a:r>
              <a:rPr lang="ru-RU" sz="2000" b="1" dirty="0" smtClean="0">
                <a:solidFill>
                  <a:schemeClr val="bg1"/>
                </a:solidFill>
              </a:rPr>
              <a:t> шерстяные</a:t>
            </a:r>
          </a:p>
          <a:p>
            <a:pPr indent="182563"/>
            <a:r>
              <a:rPr lang="ru-RU" sz="2000" b="1" dirty="0" smtClean="0">
                <a:solidFill>
                  <a:schemeClr val="bg1"/>
                </a:solidFill>
              </a:rPr>
              <a:t>Из химических нитей и волокон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124744"/>
            <a:ext cx="2782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ВИДЫ ПРОДУКЦИИ</a:t>
            </a:r>
            <a:endParaRPr lang="ru-RU" sz="2400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539552" y="2060848"/>
            <a:ext cx="144000" cy="144000"/>
          </a:xfrm>
          <a:prstGeom prst="flowChartConnector">
            <a:avLst/>
          </a:prstGeom>
          <a:solidFill>
            <a:srgbClr val="0821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539552" y="2348880"/>
            <a:ext cx="144000" cy="144000"/>
          </a:xfrm>
          <a:prstGeom prst="flowChartConnector">
            <a:avLst/>
          </a:prstGeom>
          <a:solidFill>
            <a:srgbClr val="0821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2780928"/>
            <a:ext cx="121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СОСТАВ</a:t>
            </a:r>
            <a:endParaRPr lang="ru-RU" sz="2400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539568" y="3429000"/>
            <a:ext cx="144000" cy="144000"/>
          </a:xfrm>
          <a:prstGeom prst="flowChartConnector">
            <a:avLst/>
          </a:prstGeom>
          <a:solidFill>
            <a:srgbClr val="9B7F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539552" y="3717032"/>
            <a:ext cx="144000" cy="144000"/>
          </a:xfrm>
          <a:prstGeom prst="flowChartConnector">
            <a:avLst/>
          </a:prstGeom>
          <a:solidFill>
            <a:srgbClr val="9B7F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39552" y="1772816"/>
            <a:ext cx="144000" cy="144000"/>
          </a:xfrm>
          <a:prstGeom prst="flowChartConnector">
            <a:avLst/>
          </a:prstGeom>
          <a:solidFill>
            <a:srgbClr val="0821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149080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ФОРМА</a:t>
            </a:r>
            <a:endParaRPr lang="ru-RU" sz="2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95536" y="4581128"/>
            <a:ext cx="4032448" cy="792088"/>
          </a:xfrm>
          <a:prstGeom prst="roundRect">
            <a:avLst/>
          </a:prstGeom>
          <a:solidFill>
            <a:srgbClr val="D2BAB2">
              <a:alpha val="26000"/>
            </a:srgbClr>
          </a:solidFill>
          <a:ln>
            <a:solidFill>
              <a:srgbClr val="D2BAB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/>
            <a:r>
              <a:rPr lang="ru-RU" sz="2000" b="1" dirty="0" smtClean="0">
                <a:solidFill>
                  <a:schemeClr val="tx1"/>
                </a:solidFill>
              </a:rPr>
              <a:t>Прямоугольники</a:t>
            </a:r>
          </a:p>
          <a:p>
            <a:pPr indent="182563"/>
            <a:r>
              <a:rPr lang="ru-RU" sz="2000" b="1" dirty="0" smtClean="0">
                <a:solidFill>
                  <a:schemeClr val="tx1"/>
                </a:solidFill>
              </a:rPr>
              <a:t>Восьмигранники</a:t>
            </a:r>
          </a:p>
        </p:txBody>
      </p:sp>
      <p:sp>
        <p:nvSpPr>
          <p:cNvPr id="38" name="Блок-схема: узел 37"/>
          <p:cNvSpPr/>
          <p:nvPr/>
        </p:nvSpPr>
        <p:spPr>
          <a:xfrm>
            <a:off x="539552" y="4797168"/>
            <a:ext cx="144000" cy="144000"/>
          </a:xfrm>
          <a:prstGeom prst="flowChartConnector">
            <a:avLst/>
          </a:prstGeom>
          <a:solidFill>
            <a:srgbClr val="0821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915816" y="4653136"/>
            <a:ext cx="1205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sz="2000" b="1" dirty="0" smtClean="0"/>
              <a:t>Овалы</a:t>
            </a:r>
          </a:p>
          <a:p>
            <a:pPr indent="182563"/>
            <a:r>
              <a:rPr lang="ru-RU" sz="2000" b="1" dirty="0" smtClean="0"/>
              <a:t>Круги</a:t>
            </a:r>
          </a:p>
        </p:txBody>
      </p:sp>
      <p:sp>
        <p:nvSpPr>
          <p:cNvPr id="40" name="Блок-схема: узел 39"/>
          <p:cNvSpPr/>
          <p:nvPr/>
        </p:nvSpPr>
        <p:spPr>
          <a:xfrm>
            <a:off x="539552" y="5085184"/>
            <a:ext cx="144000" cy="144000"/>
          </a:xfrm>
          <a:prstGeom prst="flowChartConnector">
            <a:avLst/>
          </a:prstGeom>
          <a:solidFill>
            <a:srgbClr val="0821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2987824" y="4797152"/>
            <a:ext cx="144000" cy="144000"/>
          </a:xfrm>
          <a:prstGeom prst="flowChartConnector">
            <a:avLst/>
          </a:prstGeom>
          <a:solidFill>
            <a:srgbClr val="0821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2987824" y="5085184"/>
            <a:ext cx="144000" cy="144000"/>
          </a:xfrm>
          <a:prstGeom prst="flowChartConnector">
            <a:avLst/>
          </a:prstGeom>
          <a:solidFill>
            <a:srgbClr val="0821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602128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Традиционные классические ковры в современном исполнении 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4572000" y="4653136"/>
            <a:ext cx="4429000" cy="0"/>
          </a:xfrm>
          <a:prstGeom prst="line">
            <a:avLst/>
          </a:prstGeom>
          <a:ln>
            <a:solidFill>
              <a:srgbClr val="9B7F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3" name="Picture 1" descr="\\maxm\Common\~Отдел маркетинговой информации~\К. Кужель-Стасевич\Инвестпроекты\Брестские ковры\ковры\contacts2.jpg"/>
          <p:cNvPicPr>
            <a:picLocks noChangeAspect="1" noChangeArrowheads="1"/>
          </p:cNvPicPr>
          <p:nvPr/>
        </p:nvPicPr>
        <p:blipFill>
          <a:blip r:embed="rId3" cstate="print"/>
          <a:srcRect l="4248" t="3321" r="13996"/>
          <a:stretch>
            <a:fillRect/>
          </a:stretch>
        </p:blipFill>
        <p:spPr bwMode="auto">
          <a:xfrm>
            <a:off x="4716016" y="1081920"/>
            <a:ext cx="4345137" cy="34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6" grpId="0" build="allAtOnce"/>
      <p:bldP spid="31" grpId="0" animBg="1"/>
      <p:bldP spid="21" grpId="0" animBg="1"/>
      <p:bldP spid="27" grpId="0" animBg="1"/>
      <p:bldP spid="28" grpId="0" animBg="1"/>
      <p:bldP spid="32" grpId="0" animBg="1"/>
      <p:bldP spid="33" grpId="0" animBg="1"/>
      <p:bldP spid="23" grpId="0" animBg="1"/>
      <p:bldP spid="37" grpId="0" animBg="1"/>
      <p:bldP spid="38" grpId="0" animBg="1"/>
      <p:bldP spid="39" grpId="0" build="allAtOnce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7452320" y="4941168"/>
            <a:ext cx="1512168" cy="172819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652120" y="4941168"/>
            <a:ext cx="1656184" cy="172819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1052736"/>
            <a:ext cx="8856984" cy="122413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7504" y="2348880"/>
            <a:ext cx="8856984" cy="122413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7504" y="3645024"/>
            <a:ext cx="8856984" cy="122413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07504" y="4941168"/>
            <a:ext cx="1728192" cy="172819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907704" y="4941168"/>
            <a:ext cx="1728192" cy="172819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779912" y="4941168"/>
            <a:ext cx="1728192" cy="172819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КОЛЛЕКЦИИ</a:t>
            </a:r>
          </a:p>
        </p:txBody>
      </p:sp>
      <p:pic>
        <p:nvPicPr>
          <p:cNvPr id="18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24746"/>
            <a:ext cx="162000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162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24744"/>
            <a:ext cx="16151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013296"/>
            <a:ext cx="158734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013296"/>
            <a:ext cx="158417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 cstate="print"/>
          <a:srcRect t="4109" r="18499" b="17827"/>
          <a:stretch>
            <a:fillRect/>
          </a:stretch>
        </p:blipFill>
        <p:spPr bwMode="auto">
          <a:xfrm>
            <a:off x="2483768" y="3717032"/>
            <a:ext cx="162017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118" y="2420887"/>
            <a:ext cx="162301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2420888"/>
            <a:ext cx="161999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 cstate="print"/>
          <a:srcRect l="9681" t="12547" r="9646"/>
          <a:stretch>
            <a:fillRect/>
          </a:stretch>
        </p:blipFill>
        <p:spPr bwMode="auto">
          <a:xfrm>
            <a:off x="2483768" y="1124744"/>
            <a:ext cx="15001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5013296"/>
            <a:ext cx="162017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5013296"/>
            <a:ext cx="136815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14" cstate="print"/>
          <a:srcRect t="13872"/>
          <a:stretch>
            <a:fillRect/>
          </a:stretch>
        </p:blipFill>
        <p:spPr bwMode="auto">
          <a:xfrm>
            <a:off x="5724128" y="5013296"/>
            <a:ext cx="157731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15" cstate="print"/>
          <a:srcRect t="8740"/>
          <a:stretch>
            <a:fillRect/>
          </a:stretch>
        </p:blipFill>
        <p:spPr bwMode="auto">
          <a:xfrm>
            <a:off x="251523" y="3717032"/>
            <a:ext cx="159656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http://www.brestcarpets.by/api/uploads/gammaImages/24f127ed-d244-43fb-9f03-c2cd595aed54"/>
          <p:cNvPicPr>
            <a:picLocks noChangeAspect="1" noChangeArrowheads="1"/>
          </p:cNvPicPr>
          <p:nvPr/>
        </p:nvPicPr>
        <p:blipFill>
          <a:blip r:embed="rId16" cstate="print"/>
          <a:srcRect t="48638" r="38499"/>
          <a:stretch>
            <a:fillRect/>
          </a:stretch>
        </p:blipFill>
        <p:spPr bwMode="auto">
          <a:xfrm>
            <a:off x="4788024" y="2420888"/>
            <a:ext cx="1661936" cy="1080000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7164288" y="1412776"/>
            <a:ext cx="1663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100% </a:t>
            </a:r>
          </a:p>
          <a:p>
            <a:r>
              <a:rPr lang="ru-RU" b="1" dirty="0" smtClean="0"/>
              <a:t>полипропилен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380312" y="2780928"/>
            <a:ext cx="1242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100% </a:t>
            </a:r>
          </a:p>
          <a:p>
            <a:r>
              <a:rPr lang="ru-RU" b="1" dirty="0" err="1" smtClean="0"/>
              <a:t>ПП-хит-сет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452320" y="4006805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100% </a:t>
            </a:r>
          </a:p>
          <a:p>
            <a:r>
              <a:rPr lang="ru-RU" b="1" dirty="0" smtClean="0"/>
              <a:t>ПП фризе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50111" y="6146140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100% ПП: 60% фризе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+40 </a:t>
            </a:r>
            <a:r>
              <a:rPr lang="en-US" sz="1200" b="1" dirty="0" smtClean="0"/>
              <a:t>BCF flat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045338" y="6165304"/>
            <a:ext cx="1510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100% ПП: </a:t>
            </a:r>
            <a:r>
              <a:rPr lang="en-US" sz="1200" b="1" dirty="0" smtClean="0"/>
              <a:t>80</a:t>
            </a:r>
            <a:r>
              <a:rPr lang="ru-RU" sz="1200" b="1" dirty="0" smtClean="0"/>
              <a:t>% петля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+20% плоский ворс</a:t>
            </a:r>
            <a:endParaRPr lang="ru-RU" sz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081405" y="6165304"/>
            <a:ext cx="1132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100% ПП: БФЦ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737051" y="6165304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100% ПП: 80% фризе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+20 </a:t>
            </a:r>
            <a:r>
              <a:rPr lang="en-US" sz="1200" b="1" dirty="0" smtClean="0"/>
              <a:t>BCF flat</a:t>
            </a:r>
            <a:endParaRPr lang="ru-RU" sz="1200" dirty="0" smtClean="0"/>
          </a:p>
          <a:p>
            <a:pPr algn="ctr"/>
            <a:endParaRPr lang="ru-RU" sz="1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524328" y="6093296"/>
            <a:ext cx="1500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100% ПП: 75% фризе</a:t>
            </a:r>
            <a:r>
              <a:rPr lang="en-US" sz="1200" b="1" dirty="0" smtClean="0"/>
              <a:t> </a:t>
            </a:r>
            <a:r>
              <a:rPr lang="ru-RU" sz="1200" b="1" dirty="0" smtClean="0"/>
              <a:t>15% ВС</a:t>
            </a:r>
            <a:r>
              <a:rPr lang="en-US" sz="1200" b="1" dirty="0" smtClean="0"/>
              <a:t>F </a:t>
            </a:r>
            <a:r>
              <a:rPr lang="ru-RU" sz="1200" b="1" dirty="0" smtClean="0"/>
              <a:t>петля 10% </a:t>
            </a:r>
            <a:r>
              <a:rPr lang="en-US" sz="1200" b="1" dirty="0" smtClean="0"/>
              <a:t>BCF flat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7" grpId="0" animBg="1"/>
      <p:bldP spid="55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5921896"/>
            <a:ext cx="6408712" cy="963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Имеется заинтересованность в коврах у ряда покупателей из стран ЕС и Ближнего Востока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РЫНКИ СБЫТА</a:t>
            </a:r>
          </a:p>
        </p:txBody>
      </p:sp>
      <p:pic>
        <p:nvPicPr>
          <p:cNvPr id="7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6312"/>
            <a:ext cx="1320800" cy="660400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1475656" y="1916832"/>
          <a:ext cx="52565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&amp;Kcy;&amp;acy;&amp;rcy;&amp;tcy;&amp;icy;&amp;ncy;&amp;kcy;&amp;icy; &amp;pcy;&amp;ocy; &amp;zcy;&amp;acy;&amp;pcy;&amp;rcy;&amp;ocy;&amp;scy;&amp;ucy; &amp;rcy;&amp;ocy;&amp;scy;&amp;scy;&amp;icy;&amp;yacy; &amp;fcy;&amp;lcy;&amp;acy;&amp;gcy; png"/>
          <p:cNvPicPr>
            <a:picLocks noChangeAspect="1" noChangeArrowheads="1"/>
          </p:cNvPicPr>
          <p:nvPr/>
        </p:nvPicPr>
        <p:blipFill>
          <a:blip r:embed="rId4" cstate="print"/>
          <a:srcRect l="11765" r="11765"/>
          <a:stretch>
            <a:fillRect/>
          </a:stretch>
        </p:blipFill>
        <p:spPr bwMode="auto">
          <a:xfrm>
            <a:off x="5472200" y="2780928"/>
            <a:ext cx="900000" cy="882692"/>
          </a:xfrm>
          <a:prstGeom prst="rect">
            <a:avLst/>
          </a:prstGeom>
          <a:noFill/>
        </p:spPr>
      </p:pic>
      <p:pic>
        <p:nvPicPr>
          <p:cNvPr id="6148" name="Picture 4" descr="&amp;Kcy;&amp;acy;&amp;rcy;&amp;tcy;&amp;icy;&amp;ncy;&amp;kcy;&amp;icy; &amp;pcy;&amp;ocy; &amp;zcy;&amp;acy;&amp;pcy;&amp;rcy;&amp;ocy;&amp;scy;&amp;ucy; &amp;Bcy;&amp;IEcy;&amp;Lcy;&amp;Acy;&amp;Rcy;&amp;Ucy;&amp;Scy;&amp;SOFTcy; &amp;fcy;&amp;lcy;&amp;acy;&amp;gcy;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64" y="3356992"/>
            <a:ext cx="864000" cy="864000"/>
          </a:xfrm>
          <a:prstGeom prst="rect">
            <a:avLst/>
          </a:prstGeom>
          <a:noFill/>
        </p:spPr>
      </p:pic>
      <p:pic>
        <p:nvPicPr>
          <p:cNvPr id="6150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808" y="1268760"/>
            <a:ext cx="864000" cy="864000"/>
          </a:xfrm>
          <a:prstGeom prst="rect">
            <a:avLst/>
          </a:prstGeom>
          <a:noFill/>
        </p:spPr>
      </p:pic>
      <p:pic>
        <p:nvPicPr>
          <p:cNvPr id="6152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97152"/>
            <a:ext cx="864096" cy="8640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84168" y="3645024"/>
            <a:ext cx="1436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82154"/>
                </a:solidFill>
              </a:rPr>
              <a:t>РОССИЯ</a:t>
            </a:r>
          </a:p>
          <a:p>
            <a:pPr algn="ctr"/>
            <a:r>
              <a:rPr lang="ru-RU" sz="2800" b="1" dirty="0" smtClean="0">
                <a:solidFill>
                  <a:srgbClr val="082154"/>
                </a:solidFill>
              </a:rPr>
              <a:t>79% </a:t>
            </a:r>
            <a:endParaRPr lang="ru-RU" sz="2800" b="1" dirty="0">
              <a:solidFill>
                <a:srgbClr val="08215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733256"/>
            <a:ext cx="18499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МОЛДОВА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0,5%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420888"/>
            <a:ext cx="17640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B7F4D"/>
                </a:solidFill>
              </a:rPr>
              <a:t>БЕЛАРУСЬ</a:t>
            </a:r>
          </a:p>
          <a:p>
            <a:pPr algn="ctr"/>
            <a:r>
              <a:rPr lang="ru-RU" sz="2800" b="1" dirty="0" smtClean="0">
                <a:solidFill>
                  <a:srgbClr val="9B7F4D"/>
                </a:solidFill>
              </a:rPr>
              <a:t>20%</a:t>
            </a:r>
            <a:endParaRPr lang="ru-RU" sz="2800" b="1" dirty="0">
              <a:solidFill>
                <a:srgbClr val="9B7F4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112474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ЛИТВА 0,5%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1394773"/>
            <a:ext cx="38931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Объем экспорта 2017 г. 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4,6 млн </a:t>
            </a:r>
            <a:r>
              <a:rPr lang="en-US" sz="2800" b="1" dirty="0" smtClean="0"/>
              <a:t>USD</a:t>
            </a:r>
            <a:endParaRPr lang="ru-RU" sz="2800" b="1" dirty="0"/>
          </a:p>
        </p:txBody>
      </p:sp>
      <p:pic>
        <p:nvPicPr>
          <p:cNvPr id="27650" name="Picture 2" descr="\\maxm\Common\~Отдел маркетинговой информации~\К. Кужель-Стасевич\Инвестпроекты\Брестские ковры\ковры\blog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492896"/>
            <a:ext cx="4320480" cy="28814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/>
      <p:bldP spid="16" grpId="0"/>
      <p:bldP spid="17" grpId="0"/>
      <p:bldP spid="18" grpId="0"/>
      <p:bldP spid="19" grpId="0" build="allAtOnce"/>
    </p:bldLst>
  </p:timing>
</p:sld>
</file>

<file path=ppt/theme/theme1.xml><?xml version="1.0" encoding="utf-8"?>
<a:theme xmlns:a="http://schemas.openxmlformats.org/drawingml/2006/main" name="Default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1202</TotalTime>
  <Words>659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Theme</vt:lpstr>
      <vt:lpstr>Презентация PowerPoint</vt:lpstr>
      <vt:lpstr>ОПИСАНИЕ ПРЕДПРИЯТИЯ</vt:lpstr>
      <vt:lpstr>Презентация PowerPoint</vt:lpstr>
      <vt:lpstr>Презентация PowerPoint</vt:lpstr>
      <vt:lpstr>Презентация PowerPoint</vt:lpstr>
      <vt:lpstr>ИНВЕСТИЦИИ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KKuzhel</dc:creator>
  <cp:lastModifiedBy>Ольга Евгеньевна Блещик</cp:lastModifiedBy>
  <cp:revision>135</cp:revision>
  <cp:lastPrinted>2017-07-11T09:55:33Z</cp:lastPrinted>
  <dcterms:created xsi:type="dcterms:W3CDTF">2017-06-09T11:21:45Z</dcterms:created>
  <dcterms:modified xsi:type="dcterms:W3CDTF">2018-11-29T10:03:28Z</dcterms:modified>
</cp:coreProperties>
</file>